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15" y="-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57" name="Image 5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43040" y="2160360"/>
            <a:ext cx="4863960" cy="3880440"/>
          </a:xfrm>
          <a:prstGeom prst="rect">
            <a:avLst/>
          </a:prstGeom>
          <a:ln>
            <a:noFill/>
          </a:ln>
        </p:spPr>
      </p:pic>
      <p:pic>
        <p:nvPicPr>
          <p:cNvPr id="58" name="Image 5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43040" y="2160360"/>
            <a:ext cx="4863960" cy="3880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06" name="Image 10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43040" y="2160360"/>
            <a:ext cx="4863960" cy="3880440"/>
          </a:xfrm>
          <a:prstGeom prst="rect">
            <a:avLst/>
          </a:prstGeom>
          <a:ln>
            <a:noFill/>
          </a:ln>
        </p:spPr>
      </p:pic>
      <p:pic>
        <p:nvPicPr>
          <p:cNvPr id="107" name="Image 10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43040" y="2160360"/>
            <a:ext cx="4863960" cy="3880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Line 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rgbClr val="BFBFBF"/>
            </a:solidFill>
            <a:round/>
          </a:ln>
        </p:spPr>
      </p:sp>
      <p:sp>
        <p:nvSpPr>
          <p:cNvPr id="26" name="Line 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rgbClr val="D9D9D9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>
            <a:off x="9181440" y="-8640"/>
            <a:ext cx="300708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9603360" y="-8640"/>
            <a:ext cx="258804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4" name="CustomShape 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rgbClr val="54A021"/>
          </a:solidFill>
          <a:ln w="12600">
            <a:noFill/>
          </a:ln>
        </p:spPr>
      </p:sp>
      <p:sp>
        <p:nvSpPr>
          <p:cNvPr id="5" name="CustomShape 6"/>
          <p:cNvSpPr/>
          <p:nvPr/>
        </p:nvSpPr>
        <p:spPr>
          <a:xfrm>
            <a:off x="9334440" y="-8640"/>
            <a:ext cx="2854080" cy="6866280"/>
          </a:xfrm>
          <a:prstGeom prst="rect">
            <a:avLst/>
          </a:prstGeom>
          <a:solidFill>
            <a:srgbClr val="3F7819"/>
          </a:solidFill>
          <a:ln w="12600">
            <a:noFill/>
          </a:ln>
        </p:spPr>
      </p:sp>
      <p:sp>
        <p:nvSpPr>
          <p:cNvPr id="6" name="CustomShape 7"/>
          <p:cNvSpPr/>
          <p:nvPr/>
        </p:nvSpPr>
        <p:spPr>
          <a:xfrm>
            <a:off x="10898640" y="-8640"/>
            <a:ext cx="1289880" cy="6866280"/>
          </a:xfrm>
          <a:prstGeom prst="rect">
            <a:avLst/>
          </a:prstGeom>
          <a:solidFill>
            <a:srgbClr val="C0E474"/>
          </a:solidFill>
          <a:ln w="12600">
            <a:noFill/>
          </a:ln>
        </p:spPr>
      </p:sp>
      <p:sp>
        <p:nvSpPr>
          <p:cNvPr id="7" name="CustomShape 8"/>
          <p:cNvSpPr/>
          <p:nvPr/>
        </p:nvSpPr>
        <p:spPr>
          <a:xfrm>
            <a:off x="10938960" y="-8640"/>
            <a:ext cx="124956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8" name="CustomShape 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9" name="CustomShape 10"/>
          <p:cNvSpPr/>
          <p:nvPr/>
        </p:nvSpPr>
        <p:spPr>
          <a:xfrm>
            <a:off x="0" y="4013280"/>
            <a:ext cx="448200" cy="2844360"/>
          </a:xfrm>
          <a:prstGeom prst="triangle">
            <a:avLst>
              <a:gd name="adj" fmla="val 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10" name="Line 1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rgbClr val="BFBFBF"/>
            </a:solidFill>
            <a:round/>
          </a:ln>
        </p:spPr>
      </p:sp>
      <p:sp>
        <p:nvSpPr>
          <p:cNvPr id="11" name="Line 1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rgbClr val="D9D9D9"/>
            </a:solidFill>
            <a:round/>
          </a:ln>
        </p:spPr>
      </p:sp>
      <p:sp>
        <p:nvSpPr>
          <p:cNvPr id="12" name="CustomShape 13"/>
          <p:cNvSpPr/>
          <p:nvPr/>
        </p:nvSpPr>
        <p:spPr>
          <a:xfrm>
            <a:off x="9181440" y="-8640"/>
            <a:ext cx="300708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13" name="CustomShape 14"/>
          <p:cNvSpPr/>
          <p:nvPr/>
        </p:nvSpPr>
        <p:spPr>
          <a:xfrm>
            <a:off x="9603360" y="-8640"/>
            <a:ext cx="258804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14" name="CustomShape 1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rgbClr val="54A021"/>
          </a:solidFill>
          <a:ln w="12600">
            <a:noFill/>
          </a:ln>
        </p:spPr>
      </p:sp>
      <p:sp>
        <p:nvSpPr>
          <p:cNvPr id="15" name="CustomShape 16"/>
          <p:cNvSpPr/>
          <p:nvPr/>
        </p:nvSpPr>
        <p:spPr>
          <a:xfrm>
            <a:off x="9334440" y="-8640"/>
            <a:ext cx="2854080" cy="6866280"/>
          </a:xfrm>
          <a:prstGeom prst="rect">
            <a:avLst/>
          </a:prstGeom>
          <a:solidFill>
            <a:srgbClr val="3F7819"/>
          </a:solidFill>
          <a:ln w="12600">
            <a:noFill/>
          </a:ln>
        </p:spPr>
      </p:sp>
      <p:sp>
        <p:nvSpPr>
          <p:cNvPr id="16" name="CustomShape 17"/>
          <p:cNvSpPr/>
          <p:nvPr/>
        </p:nvSpPr>
        <p:spPr>
          <a:xfrm>
            <a:off x="10898640" y="-8640"/>
            <a:ext cx="1289880" cy="6866280"/>
          </a:xfrm>
          <a:prstGeom prst="rect">
            <a:avLst/>
          </a:prstGeom>
          <a:solidFill>
            <a:srgbClr val="C0E474"/>
          </a:solidFill>
          <a:ln w="12600">
            <a:noFill/>
          </a:ln>
        </p:spPr>
      </p:sp>
      <p:sp>
        <p:nvSpPr>
          <p:cNvPr id="17" name="CustomShape 18"/>
          <p:cNvSpPr/>
          <p:nvPr/>
        </p:nvSpPr>
        <p:spPr>
          <a:xfrm>
            <a:off x="10938960" y="-8640"/>
            <a:ext cx="124956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18" name="CustomShape 1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19" name="CustomShape 20"/>
          <p:cNvSpPr/>
          <p:nvPr/>
        </p:nvSpPr>
        <p:spPr>
          <a:xfrm rot="10800000">
            <a:off x="360" y="360"/>
            <a:ext cx="842400" cy="566568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20" name="PlaceHolder 2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r>
              <a:rPr lang="en-US" sz="5400">
                <a:solidFill>
                  <a:srgbClr val="90C226"/>
                </a:solidFill>
                <a:latin typeface="Trebuchet MS"/>
              </a:rPr>
              <a:t>Cliquez pour éditer le format du texte-titreCliquez et modifiez le titre</a:t>
            </a:r>
            <a:endParaRPr/>
          </a:p>
        </p:txBody>
      </p:sp>
      <p:sp>
        <p:nvSpPr>
          <p:cNvPr id="21" name="PlaceHolder 22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r>
              <a:rPr lang="fr-FR" sz="900">
                <a:solidFill>
                  <a:srgbClr val="8B8B8B"/>
                </a:solidFill>
                <a:latin typeface="Trebuchet MS"/>
              </a:rPr>
              <a:t>21/10/2018</a:t>
            </a:r>
            <a:endParaRPr/>
          </a:p>
        </p:txBody>
      </p:sp>
      <p:sp>
        <p:nvSpPr>
          <p:cNvPr id="22" name="PlaceHolder 23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23" name="PlaceHolder 24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0C93F2F8-DE17-4228-9508-E432C33659E5}" type="slidenum">
              <a:rPr lang="fr-FR" sz="900">
                <a:solidFill>
                  <a:srgbClr val="90C226"/>
                </a:solidFill>
                <a:latin typeface="Trebuchet MS"/>
              </a:rPr>
              <a:pPr algn="r">
                <a:lnSpc>
                  <a:spcPct val="100000"/>
                </a:lnSpc>
              </a:pPr>
              <a:t>‹N°›</a:t>
            </a:fld>
            <a:endParaRPr/>
          </a:p>
        </p:txBody>
      </p:sp>
      <p:sp>
        <p:nvSpPr>
          <p:cNvPr id="24" name="PlaceHolder 2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en-US"/>
              <a:t>Cliquez pour éditer le format du plan de texte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Second niveau de plan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Troisième niveau de plan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Quatrième niveau de plan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Cinquième niveau de plan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Sixième niveau de plan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Septième niveau de plan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Line 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rgbClr val="BFBFBF"/>
            </a:solidFill>
            <a:round/>
          </a:ln>
        </p:spPr>
      </p:sp>
      <p:sp>
        <p:nvSpPr>
          <p:cNvPr id="60" name="Line 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rgbClr val="D9D9D9"/>
            </a:solidFill>
            <a:round/>
          </a:ln>
        </p:spPr>
      </p:sp>
      <p:sp>
        <p:nvSpPr>
          <p:cNvPr id="61" name="CustomShape 3"/>
          <p:cNvSpPr/>
          <p:nvPr/>
        </p:nvSpPr>
        <p:spPr>
          <a:xfrm>
            <a:off x="9181440" y="-8640"/>
            <a:ext cx="300708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62" name="CustomShape 4"/>
          <p:cNvSpPr/>
          <p:nvPr/>
        </p:nvSpPr>
        <p:spPr>
          <a:xfrm>
            <a:off x="9603360" y="-8640"/>
            <a:ext cx="258804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63" name="CustomShape 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rgbClr val="54A021"/>
          </a:solidFill>
          <a:ln w="12600">
            <a:noFill/>
          </a:ln>
        </p:spPr>
      </p:sp>
      <p:sp>
        <p:nvSpPr>
          <p:cNvPr id="64" name="CustomShape 6"/>
          <p:cNvSpPr/>
          <p:nvPr/>
        </p:nvSpPr>
        <p:spPr>
          <a:xfrm>
            <a:off x="9334440" y="-8640"/>
            <a:ext cx="2854080" cy="6866280"/>
          </a:xfrm>
          <a:prstGeom prst="rect">
            <a:avLst/>
          </a:prstGeom>
          <a:solidFill>
            <a:srgbClr val="3F7819"/>
          </a:solidFill>
          <a:ln w="12600">
            <a:noFill/>
          </a:ln>
        </p:spPr>
      </p:sp>
      <p:sp>
        <p:nvSpPr>
          <p:cNvPr id="65" name="CustomShape 7"/>
          <p:cNvSpPr/>
          <p:nvPr/>
        </p:nvSpPr>
        <p:spPr>
          <a:xfrm>
            <a:off x="10898640" y="-8640"/>
            <a:ext cx="1289880" cy="6866280"/>
          </a:xfrm>
          <a:prstGeom prst="rect">
            <a:avLst/>
          </a:prstGeom>
          <a:solidFill>
            <a:srgbClr val="C0E474"/>
          </a:solidFill>
          <a:ln w="12600">
            <a:noFill/>
          </a:ln>
        </p:spPr>
      </p:sp>
      <p:sp>
        <p:nvSpPr>
          <p:cNvPr id="66" name="CustomShape 8"/>
          <p:cNvSpPr/>
          <p:nvPr/>
        </p:nvSpPr>
        <p:spPr>
          <a:xfrm>
            <a:off x="10938960" y="-8640"/>
            <a:ext cx="1249560" cy="6866280"/>
          </a:xfrm>
          <a:prstGeom prst="rect">
            <a:avLst/>
          </a:prstGeom>
          <a:solidFill>
            <a:srgbClr val="90C226"/>
          </a:solidFill>
          <a:ln w="12600">
            <a:noFill/>
          </a:ln>
        </p:spPr>
      </p:sp>
      <p:sp>
        <p:nvSpPr>
          <p:cNvPr id="67" name="CustomShape 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68" name="CustomShape 10"/>
          <p:cNvSpPr/>
          <p:nvPr/>
        </p:nvSpPr>
        <p:spPr>
          <a:xfrm>
            <a:off x="0" y="4013280"/>
            <a:ext cx="448200" cy="2844360"/>
          </a:xfrm>
          <a:prstGeom prst="triangle">
            <a:avLst>
              <a:gd name="adj" fmla="val 0"/>
            </a:avLst>
          </a:prstGeom>
          <a:solidFill>
            <a:srgbClr val="90C226"/>
          </a:solidFill>
          <a:ln w="12600">
            <a:noFill/>
          </a:ln>
        </p:spPr>
      </p:sp>
      <p:sp>
        <p:nvSpPr>
          <p:cNvPr id="69" name="PlaceHolder 1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Cliquez pour éditer le format du texte-titreCliquez et modifiez le titre</a:t>
            </a:r>
            <a:endParaRPr/>
          </a:p>
        </p:txBody>
      </p:sp>
      <p:sp>
        <p:nvSpPr>
          <p:cNvPr id="70" name="PlaceHolder 1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Trebuchet MS"/>
              </a:rPr>
              <a:t>Cliquez pour éditer le format du plan de texte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>
                <a:solidFill>
                  <a:srgbClr val="404040"/>
                </a:solidFill>
                <a:latin typeface="Trebuchet MS"/>
              </a:rPr>
              <a:t>Second niveau de plan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Trebuchet MS"/>
              </a:rPr>
              <a:t>Troisième niveau de plan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>
                <a:solidFill>
                  <a:srgbClr val="404040"/>
                </a:solidFill>
                <a:latin typeface="Trebuchet MS"/>
              </a:rPr>
              <a:t>Quatrième niveau de plan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Trebuchet MS"/>
              </a:rPr>
              <a:t>Cinquième niveau de plan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Trebuchet MS"/>
              </a:rPr>
              <a:t>Sixième niveau de plan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>
                <a:solidFill>
                  <a:srgbClr val="404040"/>
                </a:solidFill>
                <a:latin typeface="Trebuchet MS"/>
              </a:rPr>
              <a:t>Septième niveau de planCliquez pour modifier les styles du texte du masque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>
                <a:solidFill>
                  <a:srgbClr val="404040"/>
                </a:solidFill>
                <a:latin typeface="Trebuchet MS"/>
              </a:rPr>
              <a:t>Deuxième niveau</a:t>
            </a:r>
            <a:endParaRPr/>
          </a:p>
          <a:p>
            <a:pPr lvl="2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400">
                <a:solidFill>
                  <a:srgbClr val="404040"/>
                </a:solidFill>
                <a:latin typeface="Trebuchet MS"/>
              </a:rPr>
              <a:t>Troisième niveau</a:t>
            </a:r>
            <a:endParaRPr/>
          </a:p>
          <a:p>
            <a:pPr lvl="3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200">
                <a:solidFill>
                  <a:srgbClr val="404040"/>
                </a:solidFill>
                <a:latin typeface="Trebuchet MS"/>
              </a:rPr>
              <a:t>Quatrième niveau</a:t>
            </a:r>
            <a:endParaRPr/>
          </a:p>
          <a:p>
            <a:pPr lvl="4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200">
                <a:solidFill>
                  <a:srgbClr val="404040"/>
                </a:solidFill>
                <a:latin typeface="Trebuchet MS"/>
              </a:rPr>
              <a:t>Cinquième niveau</a:t>
            </a:r>
            <a:endParaRPr/>
          </a:p>
        </p:txBody>
      </p:sp>
      <p:sp>
        <p:nvSpPr>
          <p:cNvPr id="71" name="PlaceHolder 13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r>
              <a:rPr lang="fr-FR" sz="900">
                <a:solidFill>
                  <a:srgbClr val="8B8B8B"/>
                </a:solidFill>
                <a:latin typeface="Trebuchet MS"/>
              </a:rPr>
              <a:t>21/10/2018</a:t>
            </a:r>
            <a:endParaRPr/>
          </a:p>
        </p:txBody>
      </p:sp>
      <p:sp>
        <p:nvSpPr>
          <p:cNvPr id="72" name="PlaceHolder 14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73" name="PlaceHolder 15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ED3D7102-4411-40A5-ABF3-8D9034E4DF54}" type="slidenum">
              <a:rPr lang="fr-FR" sz="900">
                <a:solidFill>
                  <a:srgbClr val="90C226"/>
                </a:solidFill>
                <a:latin typeface="Trebuchet MS"/>
              </a:rPr>
              <a:pPr algn="r">
                <a:lnSpc>
                  <a:spcPct val="100000"/>
                </a:lnSpc>
              </a:pPr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1506960" y="2404440"/>
            <a:ext cx="7766640" cy="164592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r>
              <a:rPr lang="en-US" sz="5400">
                <a:solidFill>
                  <a:srgbClr val="90C226"/>
                </a:solidFill>
                <a:latin typeface="Trebuchet MS"/>
              </a:rPr>
              <a:t>Commission Parcours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1506960" y="4050720"/>
            <a:ext cx="7766640" cy="109656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fr-FR">
                <a:solidFill>
                  <a:srgbClr val="808080"/>
                </a:solidFill>
                <a:latin typeface="Trebuchet MS"/>
              </a:rPr>
              <a:t>Projet actions saison 2019</a:t>
            </a:r>
            <a:endParaRPr/>
          </a:p>
        </p:txBody>
      </p:sp>
      <p:sp>
        <p:nvSpPr>
          <p:cNvPr id="110" name="CustomShape 3"/>
          <p:cNvSpPr/>
          <p:nvPr/>
        </p:nvSpPr>
        <p:spPr>
          <a:xfrm>
            <a:off x="1598760" y="6263640"/>
            <a:ext cx="2034360" cy="39492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000">
                <a:solidFill>
                  <a:srgbClr val="000000"/>
                </a:solidFill>
                <a:latin typeface="Trebuchet MS"/>
              </a:rPr>
              <a:t>Contacts :    Marcel Albert : albert.marcel359@orange.fr</a:t>
            </a:r>
            <a:endParaRPr/>
          </a:p>
          <a:p>
            <a:pPr>
              <a:lnSpc>
                <a:spcPct val="100000"/>
              </a:lnSpc>
            </a:pPr>
            <a:r>
              <a:rPr lang="fr-FR" sz="1000">
                <a:solidFill>
                  <a:srgbClr val="000000"/>
                </a:solidFill>
                <a:latin typeface="Trebuchet MS"/>
              </a:rPr>
              <a:t>Christine Bourg : christine.bourg84@orange.fr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Projet Parcours 2019</a:t>
            </a:r>
            <a:endParaRPr/>
          </a:p>
        </p:txBody>
      </p:sp>
      <p:sp>
        <p:nvSpPr>
          <p:cNvPr id="112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>
                <a:solidFill>
                  <a:srgbClr val="404040"/>
                </a:solidFill>
                <a:latin typeface="Trebuchet MS"/>
              </a:rPr>
              <a:t>4 actions spécifiques :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>
                <a:solidFill>
                  <a:srgbClr val="404040"/>
                </a:solidFill>
                <a:latin typeface="Trebuchet MS"/>
              </a:rPr>
              <a:t>Stages de découverte et perfectionnement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>
                <a:solidFill>
                  <a:srgbClr val="404040"/>
                </a:solidFill>
                <a:latin typeface="Trebuchet MS"/>
              </a:rPr>
              <a:t>Stage préparation C.F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>
                <a:solidFill>
                  <a:srgbClr val="404040"/>
                </a:solidFill>
                <a:latin typeface="Trebuchet MS"/>
              </a:rPr>
              <a:t>Groupe Régional Parcours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>
                <a:solidFill>
                  <a:srgbClr val="404040"/>
                </a:solidFill>
                <a:latin typeface="Trebuchet MS"/>
              </a:rPr>
              <a:t>Formation organisateur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Stages Découverte-perfectionnement</a:t>
            </a:r>
            <a:endParaRPr/>
          </a:p>
        </p:txBody>
      </p:sp>
      <p:sp>
        <p:nvSpPr>
          <p:cNvPr id="114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 err="1">
                <a:solidFill>
                  <a:srgbClr val="404040"/>
                </a:solidFill>
                <a:latin typeface="Trebuchet MS"/>
              </a:rPr>
              <a:t>Jusqu’à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2 stages / an /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département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1 stage « 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campagne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 » ; 1 stage 3D &gt;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jusqu’à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10 stages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Au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sein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des clubs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sur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1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journée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, en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s’appuyant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sur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les CD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Participation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financière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reversées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aux structures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d’accueil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(</a:t>
            </a:r>
            <a:r>
              <a:rPr lang="en-US" dirty="0" smtClean="0">
                <a:solidFill>
                  <a:srgbClr val="404040"/>
                </a:solidFill>
                <a:latin typeface="Trebuchet MS"/>
              </a:rPr>
              <a:t>x5€ </a:t>
            </a:r>
            <a:r>
              <a:rPr lang="en-US" dirty="0" err="1" smtClean="0">
                <a:solidFill>
                  <a:srgbClr val="404040"/>
                </a:solidFill>
                <a:latin typeface="Trebuchet MS"/>
              </a:rPr>
              <a:t>d’inscription</a:t>
            </a:r>
            <a:r>
              <a:rPr lang="en-US" dirty="0" smtClean="0">
                <a:solidFill>
                  <a:srgbClr val="404040"/>
                </a:solidFill>
                <a:latin typeface="Trebuchet MS"/>
              </a:rPr>
              <a:t> par archer)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 err="1">
                <a:solidFill>
                  <a:srgbClr val="404040"/>
                </a:solidFill>
                <a:latin typeface="Trebuchet MS"/>
              </a:rPr>
              <a:t>Ouvert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à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tous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les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licenciés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(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priorité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donnée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aux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jeunes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)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 err="1">
                <a:solidFill>
                  <a:srgbClr val="404040"/>
                </a:solidFill>
                <a:latin typeface="Trebuchet MS"/>
              </a:rPr>
              <a:t>Encadrés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par ETR (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coordonnateur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) et/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ou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entraineurs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-archers experts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Inscriptions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auprès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de </a:t>
            </a:r>
            <a:r>
              <a:rPr lang="en-US" dirty="0" smtClean="0">
                <a:solidFill>
                  <a:srgbClr val="404040"/>
                </a:solidFill>
                <a:latin typeface="Trebuchet MS"/>
              </a:rPr>
              <a:t>: Marcel ALBERT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o</a:t>
            </a:r>
            <a:r>
              <a:rPr lang="en-US" dirty="0" err="1" smtClean="0">
                <a:solidFill>
                  <a:srgbClr val="404040"/>
                </a:solidFill>
                <a:latin typeface="Trebuchet MS"/>
              </a:rPr>
              <a:t>u</a:t>
            </a:r>
            <a:r>
              <a:rPr lang="en-US" dirty="0" smtClean="0">
                <a:solidFill>
                  <a:srgbClr val="404040"/>
                </a:solidFill>
                <a:latin typeface="Trebuchet MS"/>
              </a:rPr>
              <a:t> Christine BOURG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Dates :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Stages préparation C.F</a:t>
            </a:r>
            <a:endParaRPr/>
          </a:p>
        </p:txBody>
      </p:sp>
      <p:sp>
        <p:nvSpPr>
          <p:cNvPr id="116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2 stages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terminaux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en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amont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des CF (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Campagne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et 3D)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Stage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Campagne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: 6-7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juillet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(CF 12-14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juillet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)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Stage 3D : 17-18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aout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(CF 24-25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aout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)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 err="1">
                <a:solidFill>
                  <a:srgbClr val="404040"/>
                </a:solidFill>
                <a:latin typeface="Trebuchet MS"/>
              </a:rPr>
              <a:t>Réservés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aux archers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sélectionnés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CF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 err="1">
                <a:solidFill>
                  <a:srgbClr val="404040"/>
                </a:solidFill>
                <a:latin typeface="Trebuchet MS"/>
              </a:rPr>
              <a:t>Équipes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potentiellement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sélectionnées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(CF/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équipe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)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conviées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Participation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financière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(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hébergement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),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pré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-inscription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obligatoire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(8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jours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) :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Inscription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auprès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de </a:t>
            </a:r>
            <a:r>
              <a:rPr lang="en-US" dirty="0" smtClean="0">
                <a:solidFill>
                  <a:srgbClr val="404040"/>
                </a:solidFill>
                <a:latin typeface="Trebuchet MS"/>
              </a:rPr>
              <a:t>: Marcel ALBERT </a:t>
            </a:r>
            <a:r>
              <a:rPr lang="en-US" dirty="0" err="1" smtClean="0">
                <a:solidFill>
                  <a:srgbClr val="404040"/>
                </a:solidFill>
                <a:latin typeface="Trebuchet MS"/>
              </a:rPr>
              <a:t>ou</a:t>
            </a:r>
            <a:r>
              <a:rPr lang="en-US" dirty="0" smtClean="0">
                <a:solidFill>
                  <a:srgbClr val="404040"/>
                </a:solidFill>
                <a:latin typeface="Trebuchet MS"/>
              </a:rPr>
              <a:t> Christine BOURG</a:t>
            </a:r>
            <a:endParaRPr dirty="0"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 dirty="0" err="1">
                <a:solidFill>
                  <a:srgbClr val="404040"/>
                </a:solidFill>
                <a:latin typeface="Trebuchet MS"/>
              </a:rPr>
              <a:t>Avant</a:t>
            </a:r>
            <a:r>
              <a:rPr lang="en-US" sz="1600" dirty="0">
                <a:solidFill>
                  <a:srgbClr val="404040"/>
                </a:solidFill>
                <a:latin typeface="Trebuchet MS"/>
              </a:rPr>
              <a:t> le 1 </a:t>
            </a:r>
            <a:r>
              <a:rPr lang="en-US" sz="1600" dirty="0" err="1">
                <a:solidFill>
                  <a:srgbClr val="404040"/>
                </a:solidFill>
                <a:latin typeface="Trebuchet MS"/>
              </a:rPr>
              <a:t>juillet</a:t>
            </a:r>
            <a:r>
              <a:rPr lang="en-US" sz="1600" dirty="0">
                <a:solidFill>
                  <a:srgbClr val="404040"/>
                </a:solidFill>
                <a:latin typeface="Trebuchet MS"/>
              </a:rPr>
              <a:t> (stage </a:t>
            </a:r>
            <a:r>
              <a:rPr lang="en-US" sz="1600" dirty="0" err="1">
                <a:solidFill>
                  <a:srgbClr val="404040"/>
                </a:solidFill>
                <a:latin typeface="Trebuchet MS"/>
              </a:rPr>
              <a:t>Campagne</a:t>
            </a:r>
            <a:r>
              <a:rPr lang="en-US" sz="1600" dirty="0">
                <a:solidFill>
                  <a:srgbClr val="404040"/>
                </a:solidFill>
                <a:latin typeface="Trebuchet MS"/>
              </a:rPr>
              <a:t>)</a:t>
            </a:r>
            <a:endParaRPr dirty="0"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 dirty="0" err="1">
                <a:solidFill>
                  <a:srgbClr val="404040"/>
                </a:solidFill>
                <a:latin typeface="Trebuchet MS"/>
              </a:rPr>
              <a:t>Avant</a:t>
            </a:r>
            <a:r>
              <a:rPr lang="en-US" sz="1600" dirty="0">
                <a:solidFill>
                  <a:srgbClr val="404040"/>
                </a:solidFill>
                <a:latin typeface="Trebuchet MS"/>
              </a:rPr>
              <a:t> le 4 </a:t>
            </a:r>
            <a:r>
              <a:rPr lang="en-US" sz="1600" dirty="0" err="1">
                <a:solidFill>
                  <a:srgbClr val="404040"/>
                </a:solidFill>
                <a:latin typeface="Trebuchet MS"/>
              </a:rPr>
              <a:t>aout</a:t>
            </a:r>
            <a:r>
              <a:rPr lang="en-US" sz="1600" dirty="0">
                <a:solidFill>
                  <a:srgbClr val="404040"/>
                </a:solidFill>
                <a:latin typeface="Trebuchet MS"/>
              </a:rPr>
              <a:t> (stage 3D)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 err="1">
                <a:solidFill>
                  <a:srgbClr val="404040"/>
                </a:solidFill>
                <a:latin typeface="Trebuchet MS"/>
              </a:rPr>
              <a:t>Lieux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: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appel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à candidature</a:t>
            </a:r>
            <a:endParaRPr dirty="0"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 dirty="0" err="1">
                <a:solidFill>
                  <a:srgbClr val="404040"/>
                </a:solidFill>
                <a:latin typeface="Trebuchet MS"/>
              </a:rPr>
              <a:t>Campagne</a:t>
            </a:r>
            <a:r>
              <a:rPr lang="en-US" sz="1600" dirty="0">
                <a:solidFill>
                  <a:srgbClr val="404040"/>
                </a:solidFill>
                <a:latin typeface="Trebuchet MS"/>
              </a:rPr>
              <a:t> :</a:t>
            </a:r>
            <a:endParaRPr dirty="0"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 dirty="0">
                <a:solidFill>
                  <a:srgbClr val="404040"/>
                </a:solidFill>
                <a:latin typeface="Trebuchet MS"/>
              </a:rPr>
              <a:t>3D :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Groupe Régional Parcours</a:t>
            </a:r>
            <a:endParaRPr/>
          </a:p>
        </p:txBody>
      </p:sp>
      <p:sp>
        <p:nvSpPr>
          <p:cNvPr id="118" name="TextShape 2"/>
          <p:cNvSpPr txBox="1"/>
          <p:nvPr/>
        </p:nvSpPr>
        <p:spPr>
          <a:xfrm>
            <a:off x="677160" y="1740240"/>
            <a:ext cx="8596440" cy="4300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>
                <a:solidFill>
                  <a:srgbClr val="404040"/>
                </a:solidFill>
                <a:latin typeface="Trebuchet MS"/>
              </a:rPr>
              <a:t>Stages régionaux réservés à un collectif identifié (résultats CF)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>
                <a:solidFill>
                  <a:srgbClr val="404040"/>
                </a:solidFill>
                <a:latin typeface="Trebuchet MS"/>
              </a:rPr>
              <a:t>Objectifs :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>
                <a:solidFill>
                  <a:srgbClr val="404040"/>
                </a:solidFill>
                <a:latin typeface="Trebuchet MS"/>
              </a:rPr>
              <a:t>Accompagnement de l’élite régional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>
                <a:solidFill>
                  <a:srgbClr val="404040"/>
                </a:solidFill>
                <a:latin typeface="Trebuchet MS"/>
              </a:rPr>
              <a:t>formation et préparation des jeunes à fort potentiel (relève)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>
                <a:solidFill>
                  <a:srgbClr val="404040"/>
                </a:solidFill>
                <a:latin typeface="Trebuchet MS"/>
              </a:rPr>
              <a:t>Cohésion et émulation interdisciplinaire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>
                <a:solidFill>
                  <a:srgbClr val="404040"/>
                </a:solidFill>
                <a:latin typeface="Trebuchet MS"/>
              </a:rPr>
              <a:t>3 regroupements (we) / saison (6 jours de stages)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>
                <a:solidFill>
                  <a:srgbClr val="404040"/>
                </a:solidFill>
                <a:latin typeface="Trebuchet MS"/>
              </a:rPr>
              <a:t>Stages mensuels (janvier à mars)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>
                <a:solidFill>
                  <a:srgbClr val="404040"/>
                </a:solidFill>
                <a:latin typeface="Trebuchet MS"/>
              </a:rPr>
              <a:t>Encadré par ETR</a:t>
            </a:r>
            <a:endParaRPr/>
          </a:p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Groupe Régional Parcours</a:t>
            </a:r>
            <a:endParaRPr/>
          </a:p>
        </p:txBody>
      </p:sp>
      <p:sp>
        <p:nvSpPr>
          <p:cNvPr id="120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Dates et lieu : </a:t>
            </a:r>
            <a:endParaRPr dirty="0"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 dirty="0">
                <a:solidFill>
                  <a:srgbClr val="404040"/>
                </a:solidFill>
                <a:latin typeface="Trebuchet MS"/>
              </a:rPr>
              <a:t>26-27 </a:t>
            </a:r>
            <a:r>
              <a:rPr lang="en-US" sz="1600" dirty="0" err="1">
                <a:solidFill>
                  <a:srgbClr val="404040"/>
                </a:solidFill>
                <a:latin typeface="Trebuchet MS"/>
              </a:rPr>
              <a:t>janvier</a:t>
            </a:r>
            <a:r>
              <a:rPr lang="en-US" sz="1600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: </a:t>
            </a:r>
            <a:r>
              <a:rPr lang="en-US" sz="1600" dirty="0" err="1" smtClean="0">
                <a:solidFill>
                  <a:srgbClr val="404040"/>
                </a:solidFill>
                <a:latin typeface="Trebuchet MS"/>
              </a:rPr>
              <a:t>Boulouris</a:t>
            </a: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  </a:t>
            </a:r>
            <a:r>
              <a:rPr lang="en-US" sz="1600" dirty="0" err="1" smtClean="0">
                <a:solidFill>
                  <a:srgbClr val="404040"/>
                </a:solidFill>
                <a:latin typeface="Trebuchet MS"/>
              </a:rPr>
              <a:t>sous</a:t>
            </a: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sz="1600" dirty="0" err="1" smtClean="0">
                <a:solidFill>
                  <a:srgbClr val="404040"/>
                </a:solidFill>
                <a:latin typeface="Trebuchet MS"/>
              </a:rPr>
              <a:t>réserve</a:t>
            </a:r>
            <a:endParaRPr dirty="0"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 dirty="0">
                <a:solidFill>
                  <a:srgbClr val="404040"/>
                </a:solidFill>
                <a:latin typeface="Trebuchet MS"/>
              </a:rPr>
              <a:t>23-24 </a:t>
            </a:r>
            <a:r>
              <a:rPr lang="en-US" sz="1600" dirty="0" err="1">
                <a:solidFill>
                  <a:srgbClr val="404040"/>
                </a:solidFill>
                <a:latin typeface="Trebuchet MS"/>
              </a:rPr>
              <a:t>février</a:t>
            </a:r>
            <a:r>
              <a:rPr lang="en-US" sz="1600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: </a:t>
            </a:r>
            <a:r>
              <a:rPr lang="en-US" sz="1600" dirty="0" err="1" smtClean="0">
                <a:solidFill>
                  <a:srgbClr val="404040"/>
                </a:solidFill>
                <a:latin typeface="Trebuchet MS"/>
              </a:rPr>
              <a:t>Ollières</a:t>
            </a: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sz="1600" dirty="0" err="1" smtClean="0">
                <a:solidFill>
                  <a:srgbClr val="404040"/>
                </a:solidFill>
                <a:latin typeface="Trebuchet MS"/>
              </a:rPr>
              <a:t>sous</a:t>
            </a: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sz="1600" dirty="0" err="1" smtClean="0">
                <a:solidFill>
                  <a:srgbClr val="404040"/>
                </a:solidFill>
                <a:latin typeface="Trebuchet MS"/>
              </a:rPr>
              <a:t>réserve</a:t>
            </a: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 </a:t>
            </a:r>
            <a:endParaRPr dirty="0"/>
          </a:p>
          <a:p>
            <a:pPr lvl="1"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16-17 mars :  La </a:t>
            </a:r>
            <a:r>
              <a:rPr lang="en-US" sz="1600" dirty="0" err="1" smtClean="0">
                <a:solidFill>
                  <a:srgbClr val="404040"/>
                </a:solidFill>
                <a:latin typeface="Trebuchet MS"/>
              </a:rPr>
              <a:t>Roque</a:t>
            </a: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sz="1600" dirty="0" err="1" smtClean="0">
                <a:solidFill>
                  <a:srgbClr val="404040"/>
                </a:solidFill>
                <a:latin typeface="Trebuchet MS"/>
              </a:rPr>
              <a:t>d’Anthéron</a:t>
            </a: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sz="1600" dirty="0" err="1" smtClean="0">
                <a:solidFill>
                  <a:srgbClr val="404040"/>
                </a:solidFill>
                <a:latin typeface="Trebuchet MS"/>
              </a:rPr>
              <a:t>sous</a:t>
            </a:r>
            <a:r>
              <a:rPr lang="en-US" sz="1600" dirty="0" smtClean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sz="1600" dirty="0" err="1" smtClean="0">
                <a:solidFill>
                  <a:srgbClr val="404040"/>
                </a:solidFill>
                <a:latin typeface="Trebuchet MS"/>
              </a:rPr>
              <a:t>réserve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Wingdings 3" charset="2"/>
              <a:buChar char=""/>
            </a:pPr>
            <a:r>
              <a:rPr lang="en-US" dirty="0" err="1">
                <a:solidFill>
                  <a:srgbClr val="404040"/>
                </a:solidFill>
                <a:latin typeface="Trebuchet MS"/>
              </a:rPr>
              <a:t>Mise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en place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d’une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logistique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déplacement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Groupe Régional Parcours</a:t>
            </a:r>
            <a:endParaRPr/>
          </a:p>
        </p:txBody>
      </p:sp>
      <p:sp>
        <p:nvSpPr>
          <p:cNvPr id="122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Composition du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collectif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: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À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partir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des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résultats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du CF des 2 disciplines+ GRP 2018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30/10 : envoi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courrier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liste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large (30)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dirty="0" err="1">
                <a:solidFill>
                  <a:srgbClr val="404040"/>
                </a:solidFill>
                <a:latin typeface="Trebuchet MS"/>
              </a:rPr>
              <a:t>Jusqu’au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15/11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réponse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+ candidature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spontanée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(</a:t>
            </a:r>
            <a:r>
              <a:rPr lang="en-US" dirty="0" smtClean="0">
                <a:solidFill>
                  <a:srgbClr val="404040"/>
                </a:solidFill>
                <a:latin typeface="Trebuchet MS"/>
              </a:rPr>
              <a:t>dossier </a:t>
            </a:r>
            <a:r>
              <a:rPr lang="en-US" dirty="0" err="1" smtClean="0">
                <a:solidFill>
                  <a:srgbClr val="404040"/>
                </a:solidFill>
                <a:latin typeface="Trebuchet MS"/>
              </a:rPr>
              <a:t>sur</a:t>
            </a:r>
            <a:r>
              <a:rPr lang="en-US" dirty="0" smtClean="0">
                <a:solidFill>
                  <a:srgbClr val="404040"/>
                </a:solidFill>
                <a:latin typeface="Trebuchet MS"/>
              </a:rPr>
              <a:t> le site du CR PACA)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1/12 : publication du </a:t>
            </a:r>
            <a:r>
              <a:rPr lang="en-US" dirty="0" err="1" smtClean="0">
                <a:solidFill>
                  <a:srgbClr val="404040"/>
                </a:solidFill>
                <a:latin typeface="Trebuchet MS"/>
              </a:rPr>
              <a:t>collectif</a:t>
            </a:r>
            <a:r>
              <a:rPr lang="en-US" dirty="0" smtClean="0">
                <a:solidFill>
                  <a:srgbClr val="404040"/>
                </a:solidFill>
                <a:latin typeface="Trebuchet MS"/>
              </a:rPr>
              <a:t>  </a:t>
            </a:r>
            <a:r>
              <a:rPr lang="en-US" dirty="0" err="1" smtClean="0">
                <a:solidFill>
                  <a:srgbClr val="404040"/>
                </a:solidFill>
                <a:latin typeface="Trebuchet MS"/>
              </a:rPr>
              <a:t>sur</a:t>
            </a:r>
            <a:r>
              <a:rPr lang="en-US" dirty="0" smtClean="0">
                <a:solidFill>
                  <a:srgbClr val="404040"/>
                </a:solidFill>
                <a:latin typeface="Trebuchet MS"/>
              </a:rPr>
              <a:t> le site 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90C226"/>
                </a:solidFill>
                <a:latin typeface="Trebuchet MS"/>
              </a:rPr>
              <a:t>Formation Organisateurs Parcours</a:t>
            </a:r>
            <a:endParaRPr/>
          </a:p>
        </p:txBody>
      </p:sp>
      <p:sp>
        <p:nvSpPr>
          <p:cNvPr id="124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Formations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spécifiques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à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l’attention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des clubs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afin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développer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leurs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compétences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d’organisateurs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et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ainsi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optimiser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la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qualités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de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nos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manifestations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sportives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.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dirty="0" err="1">
                <a:solidFill>
                  <a:srgbClr val="404040"/>
                </a:solidFill>
                <a:latin typeface="Trebuchet MS"/>
              </a:rPr>
              <a:t>Thématique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: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sécurité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,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règlement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, implantation,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déclaration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, anticipation, financier…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Sur 1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journée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n-US" dirty="0">
                <a:solidFill>
                  <a:srgbClr val="404040"/>
                </a:solidFill>
                <a:latin typeface="Trebuchet MS"/>
              </a:rPr>
              <a:t>3D : 6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octobre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2019</a:t>
            </a:r>
            <a:endParaRPr dirty="0"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en-US" dirty="0" err="1">
                <a:solidFill>
                  <a:srgbClr val="404040"/>
                </a:solidFill>
                <a:latin typeface="Trebuchet MS"/>
              </a:rPr>
              <a:t>Campagne</a:t>
            </a:r>
            <a:r>
              <a:rPr lang="en-US">
                <a:solidFill>
                  <a:srgbClr val="404040"/>
                </a:solidFill>
                <a:latin typeface="Trebuchet MS"/>
              </a:rPr>
              <a:t> : </a:t>
            </a:r>
            <a:r>
              <a:rPr lang="en-US" smtClean="0">
                <a:solidFill>
                  <a:srgbClr val="404040"/>
                </a:solidFill>
                <a:latin typeface="Trebuchet MS"/>
              </a:rPr>
              <a:t>12 </a:t>
            </a:r>
            <a:r>
              <a:rPr lang="en-US" dirty="0" err="1">
                <a:solidFill>
                  <a:srgbClr val="404040"/>
                </a:solidFill>
                <a:latin typeface="Trebuchet MS"/>
              </a:rPr>
              <a:t>octobre</a:t>
            </a:r>
            <a:r>
              <a:rPr lang="en-US" dirty="0">
                <a:solidFill>
                  <a:srgbClr val="404040"/>
                </a:solidFill>
                <a:latin typeface="Trebuchet MS"/>
              </a:rPr>
              <a:t> 2019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337</Words>
  <Application>Microsoft Office PowerPoint</Application>
  <PresentationFormat>Personnalisé</PresentationFormat>
  <Paragraphs>60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Office Theme</vt:lpstr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cp:lastModifiedBy>marcel albert</cp:lastModifiedBy>
  <cp:revision>4</cp:revision>
  <dcterms:modified xsi:type="dcterms:W3CDTF">2018-10-29T12:38:01Z</dcterms:modified>
</cp:coreProperties>
</file>